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6A298-1A62-436E-9CC6-14D90AA50DFD}" type="datetimeFigureOut">
              <a:rPr lang="fr-FR" smtClean="0"/>
              <a:t>18/03/2020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4F097-B75A-4B24-AD80-202B0A54D851}" type="slidenum">
              <a:rPr lang="fr-FR" smtClean="0"/>
              <a:t>‹N°›</a:t>
            </a:fld>
            <a:endParaRPr lang="fr-FR"/>
          </a:p>
        </p:txBody>
      </p:sp>
    </p:spTree>
    <p:extLst>
      <p:ext uri="{BB962C8B-B14F-4D97-AF65-F5344CB8AC3E}">
        <p14:creationId xmlns:p14="http://schemas.microsoft.com/office/powerpoint/2010/main" val="56040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3457E8DB-687A-43E3-AAEC-A8182BF5B614}" type="datetimeFigureOut">
              <a:rPr lang="fr-FR" smtClean="0"/>
              <a:t>18/03/2020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C4DE38-368A-4D13-AB47-E56944D8A78A}"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57E8DB-687A-43E3-AAEC-A8182BF5B614}" type="datetimeFigureOut">
              <a:rPr lang="fr-FR" smtClean="0"/>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C4DE38-368A-4D13-AB47-E56944D8A78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F4C4DE38-368A-4D13-AB47-E56944D8A78A}"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57E8DB-687A-43E3-AAEC-A8182BF5B614}" type="datetimeFigureOut">
              <a:rPr lang="fr-FR" smtClean="0"/>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3457E8DB-687A-43E3-AAEC-A8182BF5B614}" type="datetimeFigureOut">
              <a:rPr lang="fr-FR" smtClean="0"/>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F4C4DE38-368A-4D13-AB47-E56944D8A78A}"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3457E8DB-687A-43E3-AAEC-A8182BF5B614}" type="datetimeFigureOut">
              <a:rPr lang="fr-FR" smtClean="0"/>
              <a:t>18/03/2020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C4DE38-368A-4D13-AB47-E56944D8A78A}"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457E8DB-687A-43E3-AAEC-A8182BF5B614}" type="datetimeFigureOut">
              <a:rPr lang="fr-FR" smtClean="0"/>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C4DE38-368A-4D13-AB47-E56944D8A78A}"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3457E8DB-687A-43E3-AAEC-A8182BF5B614}" type="datetimeFigureOut">
              <a:rPr lang="fr-FR" smtClean="0"/>
              <a:t>18/03/2020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F4C4DE38-368A-4D13-AB47-E56944D8A78A}"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3457E8DB-687A-43E3-AAEC-A8182BF5B614}" type="datetimeFigureOut">
              <a:rPr lang="fr-FR" smtClean="0"/>
              <a:t>18/03/2020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F4C4DE38-368A-4D13-AB47-E56944D8A78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3457E8DB-687A-43E3-AAEC-A8182BF5B614}" type="datetimeFigureOut">
              <a:rPr lang="fr-FR" smtClean="0"/>
              <a:t>18/03/2020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C4DE38-368A-4D13-AB47-E56944D8A78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C4DE38-368A-4D13-AB47-E56944D8A78A}"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3457E8DB-687A-43E3-AAEC-A8182BF5B614}" type="datetimeFigureOut">
              <a:rPr lang="fr-FR" smtClean="0"/>
              <a:t>18/03/2020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F4C4DE38-368A-4D13-AB47-E56944D8A78A}"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457E8DB-687A-43E3-AAEC-A8182BF5B614}" type="datetimeFigureOut">
              <a:rPr lang="fr-FR" smtClean="0"/>
              <a:t>18/03/2020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57E8DB-687A-43E3-AAEC-A8182BF5B614}" type="datetimeFigureOut">
              <a:rPr lang="fr-FR" smtClean="0"/>
              <a:t>18/03/2020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C4DE38-368A-4D13-AB47-E56944D8A78A}"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normAutofit fontScale="90000"/>
          </a:bodyPr>
          <a:lstStyle/>
          <a:p>
            <a:r>
              <a:rPr lang="es-ES" dirty="0" smtClean="0"/>
              <a:t>Les </a:t>
            </a:r>
            <a:r>
              <a:rPr lang="es-ES" dirty="0" err="1" smtClean="0"/>
              <a:t>biens</a:t>
            </a:r>
            <a:r>
              <a:rPr lang="es-ES" dirty="0" smtClean="0"/>
              <a:t> de l </a:t>
            </a:r>
            <a:r>
              <a:rPr lang="es-ES" dirty="0" err="1" smtClean="0"/>
              <a:t>entreprise</a:t>
            </a:r>
            <a:r>
              <a:rPr lang="es-ES" dirty="0" smtClean="0"/>
              <a:t> </a:t>
            </a:r>
            <a:r>
              <a:rPr lang="es-ES" dirty="0" err="1" smtClean="0"/>
              <a:t>commerciale</a:t>
            </a:r>
            <a:r>
              <a:rPr lang="es-ES" dirty="0" smtClean="0"/>
              <a:t>: Le </a:t>
            </a:r>
            <a:r>
              <a:rPr lang="es-ES" dirty="0" err="1" smtClean="0"/>
              <a:t>fonds</a:t>
            </a:r>
            <a:r>
              <a:rPr lang="es-ES" dirty="0" smtClean="0"/>
              <a:t> de </a:t>
            </a:r>
            <a:r>
              <a:rPr lang="es-ES" dirty="0" err="1" smtClean="0"/>
              <a:t>commerce</a:t>
            </a:r>
            <a:endParaRPr lang="fr-FR" dirty="0"/>
          </a:p>
        </p:txBody>
      </p:sp>
    </p:spTree>
    <p:extLst>
      <p:ext uri="{BB962C8B-B14F-4D97-AF65-F5344CB8AC3E}">
        <p14:creationId xmlns:p14="http://schemas.microsoft.com/office/powerpoint/2010/main" val="2332423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Les droits de la propriété industrielle</a:t>
            </a:r>
          </a:p>
        </p:txBody>
      </p:sp>
      <p:sp>
        <p:nvSpPr>
          <p:cNvPr id="3" name="Espace réservé du contenu 2"/>
          <p:cNvSpPr>
            <a:spLocks noGrp="1"/>
          </p:cNvSpPr>
          <p:nvPr>
            <p:ph sz="quarter" idx="1"/>
          </p:nvPr>
        </p:nvSpPr>
        <p:spPr/>
        <p:txBody>
          <a:bodyPr/>
          <a:lstStyle/>
          <a:p>
            <a:r>
              <a:rPr lang="fr-FR" dirty="0"/>
              <a:t>Ces  droits  désignent  les  brevets  d’invention,  les  marques  de  fabrique,  de </a:t>
            </a:r>
            <a:r>
              <a:rPr lang="fr-FR" dirty="0" smtClean="0"/>
              <a:t>commerce  </a:t>
            </a:r>
            <a:r>
              <a:rPr lang="fr-FR" dirty="0"/>
              <a:t>au  de  service,  et  les  dessins  et  les  modèles.  Ce  sont  des  biens  de </a:t>
            </a:r>
            <a:r>
              <a:rPr lang="fr-FR" dirty="0" smtClean="0"/>
              <a:t>nature </a:t>
            </a:r>
            <a:r>
              <a:rPr lang="fr-FR" dirty="0"/>
              <a:t>incorporelle qui procurent à leurs titulaires un monopole d’exploitation.</a:t>
            </a:r>
          </a:p>
        </p:txBody>
      </p:sp>
    </p:spTree>
    <p:extLst>
      <p:ext uri="{BB962C8B-B14F-4D97-AF65-F5344CB8AC3E}">
        <p14:creationId xmlns:p14="http://schemas.microsoft.com/office/powerpoint/2010/main" val="968809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autorisations d'exploitation</a:t>
            </a:r>
          </a:p>
        </p:txBody>
      </p:sp>
      <p:sp>
        <p:nvSpPr>
          <p:cNvPr id="3" name="Espace réservé du contenu 2"/>
          <p:cNvSpPr>
            <a:spLocks noGrp="1"/>
          </p:cNvSpPr>
          <p:nvPr>
            <p:ph sz="quarter" idx="1"/>
          </p:nvPr>
        </p:nvSpPr>
        <p:spPr/>
        <p:txBody>
          <a:bodyPr>
            <a:normAutofit fontScale="92500" lnSpcReduction="20000"/>
          </a:bodyPr>
          <a:lstStyle/>
          <a:p>
            <a:pPr algn="just"/>
            <a:r>
              <a:rPr lang="fr-FR" dirty="0"/>
              <a:t>L'exercice  de  nombreuses  professions  commerciales  est  aujourd'hui  subordonné  à </a:t>
            </a:r>
            <a:r>
              <a:rPr lang="fr-FR" dirty="0" smtClean="0"/>
              <a:t>l'octroi  </a:t>
            </a:r>
            <a:r>
              <a:rPr lang="fr-FR" dirty="0"/>
              <a:t>d'autorisations  administratives  qui  portent  d'ailleurs,  en  pratique,  des  noms </a:t>
            </a:r>
            <a:r>
              <a:rPr lang="fr-FR" dirty="0" smtClean="0"/>
              <a:t>divers </a:t>
            </a:r>
            <a:r>
              <a:rPr lang="fr-FR" dirty="0"/>
              <a:t>: licence, agrément, autorisations... tel est le cas par exemple des professions </a:t>
            </a:r>
            <a:r>
              <a:rPr lang="fr-FR" dirty="0" smtClean="0"/>
              <a:t>de  </a:t>
            </a:r>
            <a:r>
              <a:rPr lang="fr-FR" dirty="0"/>
              <a:t>transports,  de  pharmacies...  Certaines  de  ces  autorisations  ont  un  caractère </a:t>
            </a:r>
            <a:r>
              <a:rPr lang="fr-FR" dirty="0" smtClean="0"/>
              <a:t>personnel </a:t>
            </a:r>
            <a:r>
              <a:rPr lang="fr-FR" dirty="0"/>
              <a:t>(licence d'exploiter une pharmacie). </a:t>
            </a:r>
            <a:r>
              <a:rPr lang="fr-FR" dirty="0" smtClean="0"/>
              <a:t>Les  </a:t>
            </a:r>
            <a:r>
              <a:rPr lang="fr-FR" dirty="0"/>
              <a:t>licences  ne  sont  délivrées  que  moyennant  certaines  conditions  de  capacité  : </a:t>
            </a:r>
            <a:r>
              <a:rPr lang="fr-FR" dirty="0" smtClean="0"/>
              <a:t>étant  </a:t>
            </a:r>
            <a:r>
              <a:rPr lang="fr-FR" dirty="0"/>
              <a:t>personnelles,  elles  ne  font  pas  partie  de  l'entreprise  et  ne  peuvent  pas  être </a:t>
            </a:r>
            <a:r>
              <a:rPr lang="fr-FR" dirty="0" smtClean="0"/>
              <a:t>cédées</a:t>
            </a:r>
            <a:r>
              <a:rPr lang="fr-FR" dirty="0"/>
              <a:t>.  Certaines  autorisations  au  contraire,  ne  présentent  aucun  caractère </a:t>
            </a:r>
            <a:r>
              <a:rPr lang="fr-FR" dirty="0" smtClean="0"/>
              <a:t>personnel</a:t>
            </a:r>
            <a:r>
              <a:rPr lang="fr-FR" dirty="0"/>
              <a:t>,  ces  autorisations  sont  cessibles  isolément  ou  simultanément  aux  autres </a:t>
            </a:r>
            <a:r>
              <a:rPr lang="fr-FR" dirty="0" smtClean="0"/>
              <a:t>éléments </a:t>
            </a:r>
            <a:r>
              <a:rPr lang="fr-FR" dirty="0"/>
              <a:t>d'exploitation.</a:t>
            </a:r>
          </a:p>
        </p:txBody>
      </p:sp>
    </p:spTree>
    <p:extLst>
      <p:ext uri="{BB962C8B-B14F-4D97-AF65-F5344CB8AC3E}">
        <p14:creationId xmlns:p14="http://schemas.microsoft.com/office/powerpoint/2010/main" val="3208746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Section 1. Composition du fonds de commerce</a:t>
            </a:r>
            <a:endParaRPr lang="fr-FR" dirty="0"/>
          </a:p>
        </p:txBody>
      </p:sp>
      <p:sp>
        <p:nvSpPr>
          <p:cNvPr id="3" name="Espace réservé du contenu 2"/>
          <p:cNvSpPr>
            <a:spLocks noGrp="1"/>
          </p:cNvSpPr>
          <p:nvPr>
            <p:ph sz="quarter" idx="1"/>
          </p:nvPr>
        </p:nvSpPr>
        <p:spPr/>
        <p:txBody>
          <a:bodyPr>
            <a:normAutofit fontScale="92500"/>
          </a:bodyPr>
          <a:lstStyle/>
          <a:p>
            <a:pPr marL="0" indent="0" algn="just">
              <a:buNone/>
            </a:pPr>
            <a:r>
              <a:rPr lang="fr-FR" dirty="0"/>
              <a:t>Le  fonds  de  commerce  est  né  à  la  pratique.  L’art  79  du  C.C  le  définit </a:t>
            </a:r>
            <a:r>
              <a:rPr lang="fr-FR" dirty="0" smtClean="0"/>
              <a:t>comme  </a:t>
            </a:r>
            <a:r>
              <a:rPr lang="fr-FR" dirty="0"/>
              <a:t>étant  «   un  meuble  incorporel  constitué  par  l’ensemble  de  biens </a:t>
            </a:r>
            <a:r>
              <a:rPr lang="fr-FR" dirty="0" smtClean="0"/>
              <a:t>mobiliers </a:t>
            </a:r>
            <a:r>
              <a:rPr lang="fr-FR" dirty="0"/>
              <a:t>affectés à l’exercice d’une ou de plusieurs activités commerciales »</a:t>
            </a:r>
          </a:p>
          <a:p>
            <a:pPr marL="0" indent="0" algn="just">
              <a:buNone/>
            </a:pPr>
            <a:r>
              <a:rPr lang="fr-FR" dirty="0"/>
              <a:t>Tout  commerçant  possède  un  fonds,  et  ce  fonds  constitue  une  propriété </a:t>
            </a:r>
            <a:r>
              <a:rPr lang="fr-FR" dirty="0" smtClean="0"/>
              <a:t>cessible </a:t>
            </a:r>
            <a:r>
              <a:rPr lang="fr-FR" dirty="0"/>
              <a:t>et transmissible. La reconnaissance de cette propriété est un fait d’une </a:t>
            </a:r>
            <a:r>
              <a:rPr lang="fr-FR" dirty="0" smtClean="0"/>
              <a:t>importance </a:t>
            </a:r>
            <a:r>
              <a:rPr lang="fr-FR" dirty="0"/>
              <a:t>capitale dans l’économie commerciale.</a:t>
            </a:r>
          </a:p>
          <a:p>
            <a:pPr marL="0" indent="0" algn="just">
              <a:buNone/>
            </a:pPr>
            <a:r>
              <a:rPr lang="fr-FR" dirty="0" smtClean="0"/>
              <a:t>Le  fonds  de  commerce  est  composé   de  deux  catégories  d’éléments.  </a:t>
            </a:r>
            <a:r>
              <a:rPr lang="fr-FR" b="1" dirty="0" smtClean="0"/>
              <a:t>Des</a:t>
            </a:r>
            <a:r>
              <a:rPr lang="fr-FR" dirty="0" smtClean="0"/>
              <a:t>  </a:t>
            </a:r>
            <a:r>
              <a:rPr lang="fr-FR" b="1" dirty="0" smtClean="0"/>
              <a:t>éléments corporels </a:t>
            </a:r>
            <a:r>
              <a:rPr lang="fr-FR" dirty="0" smtClean="0"/>
              <a:t>et</a:t>
            </a:r>
            <a:r>
              <a:rPr lang="fr-FR" b="1" dirty="0" smtClean="0"/>
              <a:t> des éléments incorporels.</a:t>
            </a:r>
            <a:endParaRPr lang="fr-FR" b="1" dirty="0"/>
          </a:p>
        </p:txBody>
      </p:sp>
    </p:spTree>
    <p:extLst>
      <p:ext uri="{BB962C8B-B14F-4D97-AF65-F5344CB8AC3E}">
        <p14:creationId xmlns:p14="http://schemas.microsoft.com/office/powerpoint/2010/main" val="2372841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s-ES" sz="3200" dirty="0" smtClean="0">
                <a:latin typeface="Algerian" pitchFamily="82" charset="0"/>
              </a:rPr>
              <a:t>Paragraphe1: </a:t>
            </a:r>
            <a:r>
              <a:rPr lang="fr-FR" sz="3200" dirty="0" smtClean="0">
                <a:latin typeface="Algerian" pitchFamily="82" charset="0"/>
              </a:rPr>
              <a:t> Les éléments corporels du fonds de commerce</a:t>
            </a:r>
            <a:endParaRPr lang="fr-FR" sz="3200" dirty="0">
              <a:latin typeface="Algerian" pitchFamily="82" charset="0"/>
            </a:endParaRPr>
          </a:p>
        </p:txBody>
      </p:sp>
      <p:sp>
        <p:nvSpPr>
          <p:cNvPr id="3" name="Espace réservé du contenu 2"/>
          <p:cNvSpPr>
            <a:spLocks noGrp="1"/>
          </p:cNvSpPr>
          <p:nvPr>
            <p:ph sz="quarter" idx="1"/>
          </p:nvPr>
        </p:nvSpPr>
        <p:spPr/>
        <p:txBody>
          <a:bodyPr/>
          <a:lstStyle/>
          <a:p>
            <a:pPr marL="0" indent="0" algn="just">
              <a:buNone/>
            </a:pPr>
            <a:r>
              <a:rPr lang="fr-FR" sz="3600" dirty="0" smtClean="0">
                <a:latin typeface="Andalus" pitchFamily="18" charset="-78"/>
                <a:cs typeface="Andalus" pitchFamily="18" charset="-78"/>
              </a:rPr>
              <a:t>Ces éléments comprennent des droits sur des choses corporelles et mobilières à l’exclusion des immeubles. Ils portent sur le matériel et l’outillage ainsi que sur les marchandises </a:t>
            </a:r>
            <a:r>
              <a:rPr lang="fr-FR" dirty="0" smtClean="0"/>
              <a:t>.</a:t>
            </a:r>
            <a:endParaRPr lang="fr-FR" dirty="0"/>
          </a:p>
        </p:txBody>
      </p:sp>
    </p:spTree>
    <p:extLst>
      <p:ext uri="{BB962C8B-B14F-4D97-AF65-F5344CB8AC3E}">
        <p14:creationId xmlns:p14="http://schemas.microsoft.com/office/powerpoint/2010/main" val="4041084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ndalus" pitchFamily="18" charset="-78"/>
                <a:cs typeface="Andalus" pitchFamily="18" charset="-78"/>
              </a:rPr>
              <a:t>Le matériel et l’outillage</a:t>
            </a:r>
            <a:endParaRPr lang="fr-FR" dirty="0">
              <a:latin typeface="Andalus" pitchFamily="18" charset="-78"/>
              <a:cs typeface="Andalus" pitchFamily="18" charset="-78"/>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Il s'agit des machines, de l'équipement, des outils qui vont servir à l'exploitation du fonds  et  qui  sont  la  propriété  du  commerçant  (Ex.  les  machines,  le  mobilier  de bureau, le matériel de transport, les agencements)</a:t>
            </a:r>
          </a:p>
          <a:p>
            <a:pPr algn="just"/>
            <a:r>
              <a:rPr lang="fr-FR" dirty="0" smtClean="0"/>
              <a:t>Ils  peuvent  être  absolument  essentiels  (l'entreprise  des  travaux  publics  ou  de transport routier vaut d'abord par son matériel), ou pratiquement inexistants, dans le cas  par  exemple  des  commerces  de  distribution,  de  vente,  ou  d'alimentation  où, hormis les marchandises, il n'est pas besoin d'un équipement spécifique. Il arrive que ce  matériel,  de  caractère  normalement  mobilier,  prenne  une  nature  immobilière, devienne  plus  précisément  immeuble  par  destination  lorsqu'il  est  affecté  à l'immeuble dans lequel le fonds est exploité. </a:t>
            </a:r>
            <a:endParaRPr lang="fr-FR" dirty="0"/>
          </a:p>
        </p:txBody>
      </p:sp>
    </p:spTree>
    <p:extLst>
      <p:ext uri="{BB962C8B-B14F-4D97-AF65-F5344CB8AC3E}">
        <p14:creationId xmlns:p14="http://schemas.microsoft.com/office/powerpoint/2010/main" val="3491626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b="1" dirty="0" smtClean="0"/>
              <a:t>Les </a:t>
            </a:r>
            <a:r>
              <a:rPr lang="es-ES" b="1" dirty="0" err="1" smtClean="0"/>
              <a:t>marchandises</a:t>
            </a:r>
            <a:r>
              <a:rPr lang="es-ES" b="1" dirty="0" smtClean="0"/>
              <a:t> </a:t>
            </a:r>
            <a:endParaRPr lang="fr-FR" b="1" dirty="0"/>
          </a:p>
        </p:txBody>
      </p:sp>
      <p:sp>
        <p:nvSpPr>
          <p:cNvPr id="3" name="Espace réservé du contenu 2"/>
          <p:cNvSpPr>
            <a:spLocks noGrp="1"/>
          </p:cNvSpPr>
          <p:nvPr>
            <p:ph sz="quarter" idx="1"/>
          </p:nvPr>
        </p:nvSpPr>
        <p:spPr/>
        <p:txBody>
          <a:bodyPr/>
          <a:lstStyle/>
          <a:p>
            <a:pPr algn="just"/>
            <a:r>
              <a:rPr lang="fr-FR" dirty="0" smtClean="0"/>
              <a:t>On  parle  plus  communément  de  stock.  C’est  d’une  part,  les  matières  premières  et  produits semi finis servant à la fabrication et, d’autre part, les produits mis en vente et qui sont la propriété du commerçant. </a:t>
            </a:r>
            <a:endParaRPr lang="fr-FR" dirty="0"/>
          </a:p>
        </p:txBody>
      </p:sp>
    </p:spTree>
    <p:extLst>
      <p:ext uri="{BB962C8B-B14F-4D97-AF65-F5344CB8AC3E}">
        <p14:creationId xmlns:p14="http://schemas.microsoft.com/office/powerpoint/2010/main" val="2877281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latin typeface="Andalus" pitchFamily="18" charset="-78"/>
                <a:cs typeface="Andalus" pitchFamily="18" charset="-78"/>
              </a:rPr>
              <a:t>Paragraphe2: Les éléments incorporels </a:t>
            </a:r>
            <a:endParaRPr lang="fr-FR" b="1" dirty="0">
              <a:latin typeface="Andalus" pitchFamily="18" charset="-78"/>
              <a:cs typeface="Andalus" pitchFamily="18" charset="-78"/>
            </a:endParaRPr>
          </a:p>
        </p:txBody>
      </p:sp>
      <p:sp>
        <p:nvSpPr>
          <p:cNvPr id="3" name="Espace réservé du contenu 2"/>
          <p:cNvSpPr>
            <a:spLocks noGrp="1"/>
          </p:cNvSpPr>
          <p:nvPr>
            <p:ph sz="quarter" idx="1"/>
          </p:nvPr>
        </p:nvSpPr>
        <p:spPr/>
        <p:txBody>
          <a:bodyPr/>
          <a:lstStyle/>
          <a:p>
            <a:pPr algn="just"/>
            <a:r>
              <a:rPr lang="fr-FR" dirty="0" smtClean="0"/>
              <a:t>Ces éléments comprennent un ensemble de droits indispensables à l’exploitation commerciale. Ils confèrent au fonds de commerce l’essentiel de sa valeur.</a:t>
            </a:r>
            <a:endParaRPr lang="fr-FR" dirty="0"/>
          </a:p>
        </p:txBody>
      </p:sp>
    </p:spTree>
    <p:extLst>
      <p:ext uri="{BB962C8B-B14F-4D97-AF65-F5344CB8AC3E}">
        <p14:creationId xmlns:p14="http://schemas.microsoft.com/office/powerpoint/2010/main" val="528685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a:t>L</a:t>
            </a:r>
            <a:r>
              <a:rPr lang="fr-FR" b="1" dirty="0" smtClean="0"/>
              <a:t>a clientèle</a:t>
            </a:r>
            <a:endParaRPr lang="fr-FR" b="1" dirty="0"/>
          </a:p>
        </p:txBody>
      </p:sp>
      <p:sp>
        <p:nvSpPr>
          <p:cNvPr id="6" name="Espace réservé du contenu 5"/>
          <p:cNvSpPr>
            <a:spLocks noGrp="1"/>
          </p:cNvSpPr>
          <p:nvPr>
            <p:ph sz="quarter" idx="1"/>
          </p:nvPr>
        </p:nvSpPr>
        <p:spPr/>
        <p:txBody>
          <a:bodyPr>
            <a:normAutofit fontScale="92500" lnSpcReduction="20000"/>
          </a:bodyPr>
          <a:lstStyle/>
          <a:p>
            <a:pPr algn="just"/>
            <a:r>
              <a:rPr lang="fr-FR" b="1" u="sng" dirty="0" smtClean="0"/>
              <a:t>La nature de la clientèle</a:t>
            </a:r>
            <a:r>
              <a:rPr lang="fr-FR" dirty="0" smtClean="0"/>
              <a:t>: La  clientèle  est  l'élément  essentiel  du  fonds  de  commerce,  sans  clientèle,  un  fonds  de  commerce  n'a  aucune  valeur.  Si  la  clientèle  est  un  élément  essentiel  du  fonds  de commerce, ce n'est cependant pas un élément suffisant : il faut en effet à la clientèle un  point  de  fixation  (emplacement,  bail  commercial) ou  un  signe  de  ralliement  (nom commercial ou marque);</a:t>
            </a:r>
          </a:p>
          <a:p>
            <a:pPr algn="just"/>
            <a:r>
              <a:rPr lang="fr-FR" sz="3100" b="1" u="sng" dirty="0"/>
              <a:t>Les caractères de la </a:t>
            </a:r>
            <a:r>
              <a:rPr lang="fr-FR" sz="3100" b="1" u="sng" dirty="0" smtClean="0"/>
              <a:t>clientèle: </a:t>
            </a:r>
            <a:r>
              <a:rPr lang="fr-FR" dirty="0" smtClean="0"/>
              <a:t>Le  fonds  de  commerce  n'existe  que  lorsqu'une  clientèle  lui  est  attachée.  Il  faut  donc que  cette  clientèle  réunisse  deux  conditions  :  elle doit  être  </a:t>
            </a:r>
            <a:r>
              <a:rPr lang="fr-FR" b="1" dirty="0" smtClean="0"/>
              <a:t>réelle</a:t>
            </a:r>
            <a:r>
              <a:rPr lang="fr-FR" dirty="0" smtClean="0"/>
              <a:t>  et  </a:t>
            </a:r>
            <a:r>
              <a:rPr lang="fr-FR" b="1" dirty="0" smtClean="0"/>
              <a:t>personnelle</a:t>
            </a:r>
            <a:r>
              <a:rPr lang="fr-FR" dirty="0" smtClean="0"/>
              <a:t>  à l'exploitant.</a:t>
            </a:r>
            <a:endParaRPr lang="fr-FR" dirty="0"/>
          </a:p>
        </p:txBody>
      </p:sp>
    </p:spTree>
    <p:extLst>
      <p:ext uri="{BB962C8B-B14F-4D97-AF65-F5344CB8AC3E}">
        <p14:creationId xmlns:p14="http://schemas.microsoft.com/office/powerpoint/2010/main" val="1102634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 </a:t>
            </a:r>
            <a:r>
              <a:rPr lang="fr-FR" b="1" dirty="0"/>
              <a:t>Le droit au bail (propriété commerciale)</a:t>
            </a:r>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dirty="0" smtClean="0"/>
              <a:t>Le  droit  au  bail présente deux intérêts essentiels:</a:t>
            </a:r>
          </a:p>
          <a:p>
            <a:pPr algn="just">
              <a:buFont typeface="Wingdings" pitchFamily="2" charset="2"/>
              <a:buChar char="Ø"/>
            </a:pPr>
            <a:r>
              <a:rPr lang="fr-FR" b="1" u="sng" dirty="0" smtClean="0">
                <a:effectLst>
                  <a:outerShdw blurRad="38100" dist="38100" dir="2700000" algn="tl">
                    <a:srgbClr val="000000">
                      <a:alpha val="43137"/>
                    </a:srgbClr>
                  </a:outerShdw>
                </a:effectLst>
              </a:rPr>
              <a:t>L'emplacement</a:t>
            </a:r>
            <a:r>
              <a:rPr lang="fr-FR" dirty="0" smtClean="0"/>
              <a:t> occupé  est  souvent,  en  particulier  dans  le  commerce  de  détail, l'élément  primordial  du  succès  commercial,  à  tel  point  que  l'on  considère généralement que la cession de bail équivaut à une cession de fonds de commerce. Le bail commercial constitue donc normalement l'élément de reconnaissance et de fixation de la clientèle commerciale;</a:t>
            </a:r>
          </a:p>
          <a:p>
            <a:pPr algn="just">
              <a:buFont typeface="Wingdings" pitchFamily="2" charset="2"/>
              <a:buChar char="Ø"/>
            </a:pPr>
            <a:r>
              <a:rPr lang="fr-FR" b="1" u="sng" dirty="0">
                <a:effectLst>
                  <a:outerShdw blurRad="38100" dist="38100" dir="2700000" algn="tl">
                    <a:srgbClr val="000000">
                      <a:alpha val="43137"/>
                    </a:srgbClr>
                  </a:outerShdw>
                </a:effectLst>
              </a:rPr>
              <a:t>Le bail commercial peut être </a:t>
            </a:r>
            <a:r>
              <a:rPr lang="fr-FR" b="1" u="sng" dirty="0" smtClean="0">
                <a:effectLst>
                  <a:outerShdw blurRad="38100" dist="38100" dir="2700000" algn="tl">
                    <a:srgbClr val="000000">
                      <a:alpha val="43137"/>
                    </a:srgbClr>
                  </a:outerShdw>
                </a:effectLst>
              </a:rPr>
              <a:t>cédé </a:t>
            </a:r>
            <a:r>
              <a:rPr lang="fr-FR" sz="3100" dirty="0"/>
              <a:t>à  un  autre  commerçant,  la  cession  de  bail </a:t>
            </a:r>
            <a:r>
              <a:rPr lang="fr-FR" sz="3100" dirty="0" smtClean="0"/>
              <a:t>constitue </a:t>
            </a:r>
            <a:r>
              <a:rPr lang="fr-FR" sz="3100" dirty="0"/>
              <a:t>alors une opération fructueuse de la vie commerciale pour le vendeur qui </a:t>
            </a:r>
            <a:r>
              <a:rPr lang="fr-FR" sz="3100" dirty="0" smtClean="0"/>
              <a:t>demande </a:t>
            </a:r>
            <a:r>
              <a:rPr lang="fr-FR" sz="3100" dirty="0"/>
              <a:t>à cette occasion le versement d'un « pas de porte</a:t>
            </a:r>
            <a:r>
              <a:rPr lang="fr-FR" sz="3100" dirty="0" smtClean="0"/>
              <a:t>»;</a:t>
            </a:r>
            <a:endParaRPr lang="fr-FR" sz="3100" dirty="0"/>
          </a:p>
        </p:txBody>
      </p:sp>
    </p:spTree>
    <p:extLst>
      <p:ext uri="{BB962C8B-B14F-4D97-AF65-F5344CB8AC3E}">
        <p14:creationId xmlns:p14="http://schemas.microsoft.com/office/powerpoint/2010/main" val="4166498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Les éléments d'individualisation du fonds de commerce</a:t>
            </a:r>
          </a:p>
        </p:txBody>
      </p:sp>
      <p:sp>
        <p:nvSpPr>
          <p:cNvPr id="3" name="Espace réservé du contenu 2"/>
          <p:cNvSpPr>
            <a:spLocks noGrp="1"/>
          </p:cNvSpPr>
          <p:nvPr>
            <p:ph sz="quarter" idx="1"/>
          </p:nvPr>
        </p:nvSpPr>
        <p:spPr/>
        <p:txBody>
          <a:bodyPr>
            <a:normAutofit fontScale="77500" lnSpcReduction="20000"/>
          </a:bodyPr>
          <a:lstStyle/>
          <a:p>
            <a:pPr algn="just"/>
            <a:r>
              <a:rPr lang="fr-FR" dirty="0"/>
              <a:t> Le nom commercial individualise le commerçant, entrepreneur individuel ou société, </a:t>
            </a:r>
            <a:r>
              <a:rPr lang="fr-FR" dirty="0" smtClean="0"/>
              <a:t>tandis  </a:t>
            </a:r>
            <a:r>
              <a:rPr lang="fr-FR" dirty="0"/>
              <a:t>que  l'enseigne  localise  géographiquement  l'établissement</a:t>
            </a:r>
            <a:r>
              <a:rPr lang="fr-FR" dirty="0" smtClean="0"/>
              <a:t>.</a:t>
            </a:r>
          </a:p>
          <a:p>
            <a:pPr algn="just">
              <a:buFont typeface="Wingdings" pitchFamily="2" charset="2"/>
              <a:buChar char="Ø"/>
            </a:pPr>
            <a:r>
              <a:rPr lang="fr-FR" b="1" u="sng" dirty="0"/>
              <a:t>Le nom commercial:  </a:t>
            </a:r>
            <a:r>
              <a:rPr lang="fr-FR" dirty="0"/>
              <a:t>C’est l’appellation sous laquelle une personne exerce son activité.  Ça  peut </a:t>
            </a:r>
            <a:r>
              <a:rPr lang="fr-FR" dirty="0" smtClean="0"/>
              <a:t>être </a:t>
            </a:r>
            <a:r>
              <a:rPr lang="fr-FR" dirty="0"/>
              <a:t>son nom patronymique précédé du prénom…  Pour les sociétés, le N.C est </a:t>
            </a:r>
            <a:r>
              <a:rPr lang="fr-FR" dirty="0" smtClean="0"/>
              <a:t>désigné </a:t>
            </a:r>
            <a:r>
              <a:rPr lang="fr-FR" dirty="0"/>
              <a:t>sous le vocable de « raison sociale » dans les sociétés de personnes, et </a:t>
            </a:r>
            <a:r>
              <a:rPr lang="fr-FR" dirty="0" smtClean="0"/>
              <a:t>de </a:t>
            </a:r>
            <a:r>
              <a:rPr lang="fr-FR" dirty="0"/>
              <a:t>« dénomination sociale » pour les sociétés de </a:t>
            </a:r>
            <a:r>
              <a:rPr lang="fr-FR" dirty="0" smtClean="0"/>
              <a:t>capitaux;</a:t>
            </a:r>
          </a:p>
          <a:p>
            <a:pPr algn="just">
              <a:buFont typeface="Wingdings" pitchFamily="2" charset="2"/>
              <a:buChar char="Ø"/>
            </a:pPr>
            <a:r>
              <a:rPr lang="fr-FR" b="1" u="sng" dirty="0"/>
              <a:t>L'enseigne </a:t>
            </a:r>
            <a:r>
              <a:rPr lang="fr-FR" b="1" u="sng" dirty="0" smtClean="0"/>
              <a:t>commerciale: </a:t>
            </a:r>
            <a:r>
              <a:rPr lang="fr-FR" dirty="0" smtClean="0"/>
              <a:t>C’est  </a:t>
            </a:r>
            <a:r>
              <a:rPr lang="fr-FR" dirty="0"/>
              <a:t>un  signe  extérieur  qui  permet  d’individualiser  l’établissement,  le </a:t>
            </a:r>
            <a:r>
              <a:rPr lang="fr-FR" dirty="0" smtClean="0"/>
              <a:t>magasin</a:t>
            </a:r>
            <a:r>
              <a:rPr lang="fr-FR" dirty="0"/>
              <a:t>. Elle peut considérer en un sigle, un logo, ou une image apposée sur </a:t>
            </a:r>
            <a:r>
              <a:rPr lang="fr-FR" dirty="0" smtClean="0"/>
              <a:t>un </a:t>
            </a:r>
            <a:r>
              <a:rPr lang="fr-FR" dirty="0"/>
              <a:t>local et se rapportant à l’activité qui s’y exerce.  L’enseigne bénéfice de la </a:t>
            </a:r>
            <a:r>
              <a:rPr lang="fr-FR" dirty="0" smtClean="0"/>
              <a:t>même </a:t>
            </a:r>
            <a:r>
              <a:rPr lang="fr-FR" dirty="0"/>
              <a:t>protection que le  N.C, à condition qu’elle soit spéciale, et que celui qui </a:t>
            </a:r>
            <a:r>
              <a:rPr lang="fr-FR" dirty="0" smtClean="0"/>
              <a:t>l’utilise </a:t>
            </a:r>
            <a:r>
              <a:rPr lang="fr-FR" dirty="0"/>
              <a:t>justifié d’une priorité </a:t>
            </a:r>
            <a:r>
              <a:rPr lang="fr-FR" dirty="0" smtClean="0"/>
              <a:t>d’usage;</a:t>
            </a:r>
            <a:endParaRPr lang="fr-FR" dirty="0"/>
          </a:p>
        </p:txBody>
      </p:sp>
    </p:spTree>
    <p:extLst>
      <p:ext uri="{BB962C8B-B14F-4D97-AF65-F5344CB8AC3E}">
        <p14:creationId xmlns:p14="http://schemas.microsoft.com/office/powerpoint/2010/main" val="1296078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5093</TotalTime>
  <Words>890</Words>
  <Application>Microsoft Office PowerPoint</Application>
  <PresentationFormat>Affichage à l'écran (4:3)</PresentationFormat>
  <Paragraphs>29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Civil</vt:lpstr>
      <vt:lpstr>Les biens de l entreprise commerciale: Le fonds de commerce</vt:lpstr>
      <vt:lpstr>Section 1. Composition du fonds de commerce</vt:lpstr>
      <vt:lpstr>Paragraphe1:  Les éléments corporels du fonds de commerce</vt:lpstr>
      <vt:lpstr>Le matériel et l’outillage</vt:lpstr>
      <vt:lpstr>Les marchandises </vt:lpstr>
      <vt:lpstr>Paragraphe2: Les éléments incorporels </vt:lpstr>
      <vt:lpstr> La clientèle</vt:lpstr>
      <vt:lpstr> Le droit au bail (propriété commerciale)</vt:lpstr>
      <vt:lpstr>Les éléments d'individualisation du fonds de commerce</vt:lpstr>
      <vt:lpstr>Les droits de la propriété industrielle</vt:lpstr>
      <vt:lpstr>Les autorisations d'exploitation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dc:creator>
  <cp:lastModifiedBy>kh</cp:lastModifiedBy>
  <cp:revision>30</cp:revision>
  <dcterms:created xsi:type="dcterms:W3CDTF">2019-03-25T11:04:32Z</dcterms:created>
  <dcterms:modified xsi:type="dcterms:W3CDTF">2020-03-18T09:21:20Z</dcterms:modified>
</cp:coreProperties>
</file>